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71" r:id="rId11"/>
    <p:sldId id="265" r:id="rId12"/>
    <p:sldId id="266" r:id="rId13"/>
    <p:sldId id="267" r:id="rId14"/>
    <p:sldId id="269" r:id="rId15"/>
    <p:sldId id="268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85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614E94-1205-45CA-ABD9-F2073468A0CB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</dgm:pt>
    <dgm:pt modelId="{18F0EDFD-2976-459F-904D-9792FB79A6A4}">
      <dgm:prSet phldrT="[Text]"/>
      <dgm:spPr/>
      <dgm:t>
        <a:bodyPr/>
        <a:lstStyle/>
        <a:p>
          <a:r>
            <a:rPr lang="fr-CA" dirty="0" smtClean="0"/>
            <a:t>Analyses des besoins</a:t>
          </a:r>
          <a:endParaRPr lang="fr-CA" dirty="0"/>
        </a:p>
      </dgm:t>
    </dgm:pt>
    <dgm:pt modelId="{CA2F7933-895E-4D26-99F5-416662E7ED7F}" type="parTrans" cxnId="{182CB937-E156-4754-B490-2D436537E70A}">
      <dgm:prSet/>
      <dgm:spPr/>
      <dgm:t>
        <a:bodyPr/>
        <a:lstStyle/>
        <a:p>
          <a:endParaRPr lang="fr-CA"/>
        </a:p>
      </dgm:t>
    </dgm:pt>
    <dgm:pt modelId="{6F149645-18C8-4FBD-B7BF-A51E34653272}" type="sibTrans" cxnId="{182CB937-E156-4754-B490-2D436537E70A}">
      <dgm:prSet/>
      <dgm:spPr/>
      <dgm:t>
        <a:bodyPr/>
        <a:lstStyle/>
        <a:p>
          <a:endParaRPr lang="fr-CA"/>
        </a:p>
      </dgm:t>
    </dgm:pt>
    <dgm:pt modelId="{B538D2EA-B9E8-426B-B3C9-6FD6B2845AAF}">
      <dgm:prSet phldrT="[Text]"/>
      <dgm:spPr/>
      <dgm:t>
        <a:bodyPr/>
        <a:lstStyle/>
        <a:p>
          <a:r>
            <a:rPr lang="fr-CA" dirty="0" smtClean="0"/>
            <a:t> montage de projet individualise pour chaque bénéficiaire</a:t>
          </a:r>
          <a:endParaRPr lang="fr-CA" dirty="0"/>
        </a:p>
      </dgm:t>
    </dgm:pt>
    <dgm:pt modelId="{39598597-596C-485C-A7A5-C7983455CEC9}" type="parTrans" cxnId="{8087C0A0-900F-47D7-8633-0EC043C731B1}">
      <dgm:prSet/>
      <dgm:spPr/>
      <dgm:t>
        <a:bodyPr/>
        <a:lstStyle/>
        <a:p>
          <a:endParaRPr lang="fr-CA"/>
        </a:p>
      </dgm:t>
    </dgm:pt>
    <dgm:pt modelId="{82316D61-F230-48EC-9B51-9F0E9C766E50}" type="sibTrans" cxnId="{8087C0A0-900F-47D7-8633-0EC043C731B1}">
      <dgm:prSet/>
      <dgm:spPr/>
      <dgm:t>
        <a:bodyPr/>
        <a:lstStyle/>
        <a:p>
          <a:endParaRPr lang="fr-CA"/>
        </a:p>
      </dgm:t>
    </dgm:pt>
    <dgm:pt modelId="{4ED030A7-08D0-4F37-8FAF-BABFD3F7EDDB}">
      <dgm:prSet phldrT="[Text]"/>
      <dgm:spPr/>
      <dgm:t>
        <a:bodyPr/>
        <a:lstStyle/>
        <a:p>
          <a:r>
            <a:rPr lang="fr-CA" dirty="0" smtClean="0"/>
            <a:t>Matrice des réalisation des actions projectibles pour chaque bénéficiaire</a:t>
          </a:r>
          <a:endParaRPr lang="fr-CA" dirty="0"/>
        </a:p>
      </dgm:t>
    </dgm:pt>
    <dgm:pt modelId="{3DB86116-E6B7-4348-BB1E-427A0EEE5DBF}" type="parTrans" cxnId="{5A19F466-12C1-4CCF-B853-4865A190338F}">
      <dgm:prSet/>
      <dgm:spPr/>
      <dgm:t>
        <a:bodyPr/>
        <a:lstStyle/>
        <a:p>
          <a:endParaRPr lang="fr-CA"/>
        </a:p>
      </dgm:t>
    </dgm:pt>
    <dgm:pt modelId="{EE860E52-126A-41EC-B8ED-CBF8677A9E54}" type="sibTrans" cxnId="{5A19F466-12C1-4CCF-B853-4865A190338F}">
      <dgm:prSet/>
      <dgm:spPr/>
      <dgm:t>
        <a:bodyPr/>
        <a:lstStyle/>
        <a:p>
          <a:endParaRPr lang="fr-CA"/>
        </a:p>
      </dgm:t>
    </dgm:pt>
    <dgm:pt modelId="{F2E255DA-926C-48EF-A174-007BB27730D9}" type="pres">
      <dgm:prSet presAssocID="{27614E94-1205-45CA-ABD9-F2073468A0CB}" presName="Name0" presStyleCnt="0">
        <dgm:presLayoutVars>
          <dgm:dir/>
          <dgm:animLvl val="lvl"/>
          <dgm:resizeHandles val="exact"/>
        </dgm:presLayoutVars>
      </dgm:prSet>
      <dgm:spPr/>
    </dgm:pt>
    <dgm:pt modelId="{CCA33FA5-2FCD-436A-B264-E490EE40DF33}" type="pres">
      <dgm:prSet presAssocID="{18F0EDFD-2976-459F-904D-9792FB79A6A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9F6A3D4E-7475-4329-8DF6-293DB0622906}" type="pres">
      <dgm:prSet presAssocID="{6F149645-18C8-4FBD-B7BF-A51E34653272}" presName="parTxOnlySpace" presStyleCnt="0"/>
      <dgm:spPr/>
    </dgm:pt>
    <dgm:pt modelId="{C79B9F8A-EAA5-47B5-B276-ED7AA39B5BB0}" type="pres">
      <dgm:prSet presAssocID="{B538D2EA-B9E8-426B-B3C9-6FD6B2845AA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A"/>
        </a:p>
      </dgm:t>
    </dgm:pt>
    <dgm:pt modelId="{BFBA5C04-5C67-4D84-91B3-6570E80465D7}" type="pres">
      <dgm:prSet presAssocID="{82316D61-F230-48EC-9B51-9F0E9C766E50}" presName="parTxOnlySpace" presStyleCnt="0"/>
      <dgm:spPr/>
    </dgm:pt>
    <dgm:pt modelId="{1FE7562E-E810-4A2C-A418-E65FF684DFF5}" type="pres">
      <dgm:prSet presAssocID="{4ED030A7-08D0-4F37-8FAF-BABFD3F7EDD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CA"/>
        </a:p>
      </dgm:t>
    </dgm:pt>
  </dgm:ptLst>
  <dgm:cxnLst>
    <dgm:cxn modelId="{5A19F466-12C1-4CCF-B853-4865A190338F}" srcId="{27614E94-1205-45CA-ABD9-F2073468A0CB}" destId="{4ED030A7-08D0-4F37-8FAF-BABFD3F7EDDB}" srcOrd="2" destOrd="0" parTransId="{3DB86116-E6B7-4348-BB1E-427A0EEE5DBF}" sibTransId="{EE860E52-126A-41EC-B8ED-CBF8677A9E54}"/>
    <dgm:cxn modelId="{8087C0A0-900F-47D7-8633-0EC043C731B1}" srcId="{27614E94-1205-45CA-ABD9-F2073468A0CB}" destId="{B538D2EA-B9E8-426B-B3C9-6FD6B2845AAF}" srcOrd="1" destOrd="0" parTransId="{39598597-596C-485C-A7A5-C7983455CEC9}" sibTransId="{82316D61-F230-48EC-9B51-9F0E9C766E50}"/>
    <dgm:cxn modelId="{7D553B34-545F-45BA-9D83-A8C094636B1A}" type="presOf" srcId="{B538D2EA-B9E8-426B-B3C9-6FD6B2845AAF}" destId="{C79B9F8A-EAA5-47B5-B276-ED7AA39B5BB0}" srcOrd="0" destOrd="0" presId="urn:microsoft.com/office/officeart/2005/8/layout/chevron1"/>
    <dgm:cxn modelId="{2608F6F7-6D17-4632-BF52-D0E1CF74CB96}" type="presOf" srcId="{4ED030A7-08D0-4F37-8FAF-BABFD3F7EDDB}" destId="{1FE7562E-E810-4A2C-A418-E65FF684DFF5}" srcOrd="0" destOrd="0" presId="urn:microsoft.com/office/officeart/2005/8/layout/chevron1"/>
    <dgm:cxn modelId="{2BDEE366-DEB2-411E-9333-3684DFF2A327}" type="presOf" srcId="{27614E94-1205-45CA-ABD9-F2073468A0CB}" destId="{F2E255DA-926C-48EF-A174-007BB27730D9}" srcOrd="0" destOrd="0" presId="urn:microsoft.com/office/officeart/2005/8/layout/chevron1"/>
    <dgm:cxn modelId="{182CB937-E156-4754-B490-2D436537E70A}" srcId="{27614E94-1205-45CA-ABD9-F2073468A0CB}" destId="{18F0EDFD-2976-459F-904D-9792FB79A6A4}" srcOrd="0" destOrd="0" parTransId="{CA2F7933-895E-4D26-99F5-416662E7ED7F}" sibTransId="{6F149645-18C8-4FBD-B7BF-A51E34653272}"/>
    <dgm:cxn modelId="{1C5FDCF5-510C-44B5-A9E9-5B1B872A44AA}" type="presOf" srcId="{18F0EDFD-2976-459F-904D-9792FB79A6A4}" destId="{CCA33FA5-2FCD-436A-B264-E490EE40DF33}" srcOrd="0" destOrd="0" presId="urn:microsoft.com/office/officeart/2005/8/layout/chevron1"/>
    <dgm:cxn modelId="{CC814849-FBF7-4662-BB0E-8721A95F5D45}" type="presParOf" srcId="{F2E255DA-926C-48EF-A174-007BB27730D9}" destId="{CCA33FA5-2FCD-436A-B264-E490EE40DF33}" srcOrd="0" destOrd="0" presId="urn:microsoft.com/office/officeart/2005/8/layout/chevron1"/>
    <dgm:cxn modelId="{DD700E67-57FE-4FC6-B5A9-2EA32FC2A948}" type="presParOf" srcId="{F2E255DA-926C-48EF-A174-007BB27730D9}" destId="{9F6A3D4E-7475-4329-8DF6-293DB0622906}" srcOrd="1" destOrd="0" presId="urn:microsoft.com/office/officeart/2005/8/layout/chevron1"/>
    <dgm:cxn modelId="{7AFC2069-8FD5-43D3-9645-BF4BFF0F868F}" type="presParOf" srcId="{F2E255DA-926C-48EF-A174-007BB27730D9}" destId="{C79B9F8A-EAA5-47B5-B276-ED7AA39B5BB0}" srcOrd="2" destOrd="0" presId="urn:microsoft.com/office/officeart/2005/8/layout/chevron1"/>
    <dgm:cxn modelId="{DE87297B-6CFB-4BB4-AB3F-5E79ED82D41F}" type="presParOf" srcId="{F2E255DA-926C-48EF-A174-007BB27730D9}" destId="{BFBA5C04-5C67-4D84-91B3-6570E80465D7}" srcOrd="3" destOrd="0" presId="urn:microsoft.com/office/officeart/2005/8/layout/chevron1"/>
    <dgm:cxn modelId="{D23C6217-ECB7-48F9-9E11-090E385C603A}" type="presParOf" srcId="{F2E255DA-926C-48EF-A174-007BB27730D9}" destId="{1FE7562E-E810-4A2C-A418-E65FF684DFF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33FA5-2FCD-436A-B264-E490EE40DF33}">
      <dsp:nvSpPr>
        <dsp:cNvPr id="0" name=""/>
        <dsp:cNvSpPr/>
      </dsp:nvSpPr>
      <dsp:spPr>
        <a:xfrm>
          <a:off x="2411" y="1675497"/>
          <a:ext cx="2937420" cy="117496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600" kern="1200" dirty="0" smtClean="0"/>
            <a:t>Analyses des besoins</a:t>
          </a:r>
          <a:endParaRPr lang="fr-CA" sz="1600" kern="1200" dirty="0"/>
        </a:p>
      </dsp:txBody>
      <dsp:txXfrm>
        <a:off x="589895" y="1675497"/>
        <a:ext cx="1762452" cy="1174968"/>
      </dsp:txXfrm>
    </dsp:sp>
    <dsp:sp modelId="{C79B9F8A-EAA5-47B5-B276-ED7AA39B5BB0}">
      <dsp:nvSpPr>
        <dsp:cNvPr id="0" name=""/>
        <dsp:cNvSpPr/>
      </dsp:nvSpPr>
      <dsp:spPr>
        <a:xfrm>
          <a:off x="2646089" y="1675497"/>
          <a:ext cx="2937420" cy="117496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600" kern="1200" dirty="0" smtClean="0"/>
            <a:t> montage de projet individualise pour chaque bénéficiaire</a:t>
          </a:r>
          <a:endParaRPr lang="fr-CA" sz="1600" kern="1200" dirty="0"/>
        </a:p>
      </dsp:txBody>
      <dsp:txXfrm>
        <a:off x="3233573" y="1675497"/>
        <a:ext cx="1762452" cy="1174968"/>
      </dsp:txXfrm>
    </dsp:sp>
    <dsp:sp modelId="{1FE7562E-E810-4A2C-A418-E65FF684DFF5}">
      <dsp:nvSpPr>
        <dsp:cNvPr id="0" name=""/>
        <dsp:cNvSpPr/>
      </dsp:nvSpPr>
      <dsp:spPr>
        <a:xfrm>
          <a:off x="5289768" y="1675497"/>
          <a:ext cx="2937420" cy="117496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CA" sz="1600" kern="1200" dirty="0" smtClean="0"/>
            <a:t>Matrice des réalisation des actions projectibles pour chaque bénéficiaire</a:t>
          </a:r>
          <a:endParaRPr lang="fr-CA" sz="1600" kern="1200" dirty="0"/>
        </a:p>
      </dsp:txBody>
      <dsp:txXfrm>
        <a:off x="5877252" y="1675497"/>
        <a:ext cx="1762452" cy="1174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803A2-A7B0-4366-8815-17D7F07AB7F9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BF11-BBFE-4750-BCD4-E27EB3761D79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65494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BF11-BBFE-4750-BCD4-E27EB3761D79}" type="slidenum">
              <a:rPr lang="fr-CA" smtClean="0"/>
              <a:pPr/>
              <a:t>1</a:t>
            </a:fld>
            <a:endParaRPr lang="fr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DAFF-E269-4939-9D22-07F774FA421B}" type="datetimeFigureOut">
              <a:rPr lang="fr-CA" smtClean="0"/>
              <a:pPr/>
              <a:t>2015-04-06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AE7BC-19F9-4E85-84E4-8B763F6EC47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Perspective 2015</a:t>
            </a:r>
            <a:endParaRPr lang="fr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err="1" smtClean="0"/>
              <a:t>Italian</a:t>
            </a:r>
            <a:r>
              <a:rPr lang="fr-CA" dirty="0" smtClean="0"/>
              <a:t> </a:t>
            </a:r>
            <a:r>
              <a:rPr lang="fr-CA" dirty="0" err="1" smtClean="0"/>
              <a:t>Red</a:t>
            </a:r>
            <a:r>
              <a:rPr lang="fr-CA" dirty="0" smtClean="0"/>
              <a:t> Cross</a:t>
            </a:r>
          </a:p>
          <a:p>
            <a:r>
              <a:rPr lang="fr-CA" dirty="0" err="1" smtClean="0"/>
              <a:t>Haiti</a:t>
            </a:r>
            <a:r>
              <a:rPr lang="fr-CA" dirty="0" smtClean="0"/>
              <a:t> </a:t>
            </a:r>
            <a:r>
              <a:rPr lang="fr-CA" dirty="0" err="1" smtClean="0"/>
              <a:t>delegation</a:t>
            </a:r>
            <a:endParaRPr lang="fr-CA" dirty="0" smtClean="0"/>
          </a:p>
          <a:p>
            <a:r>
              <a:rPr lang="fr-CA" sz="2400" dirty="0" smtClean="0"/>
              <a:t>novembre 2014 </a:t>
            </a:r>
            <a:endParaRPr lang="fr-CA" sz="2400" dirty="0"/>
          </a:p>
        </p:txBody>
      </p:sp>
      <p:pic>
        <p:nvPicPr>
          <p:cNvPr id="4" name="Immagine 5" descr="logo%20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0768"/>
            <a:ext cx="573378" cy="5731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Criticité et défis</a:t>
            </a:r>
            <a:endParaRPr lang="fr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 smtClean="0"/>
              <a:t>Criticité</a:t>
            </a:r>
          </a:p>
          <a:p>
            <a:pPr lvl="1"/>
            <a:r>
              <a:rPr lang="fr-CA" dirty="0" smtClean="0"/>
              <a:t>Cadre juridique faible</a:t>
            </a:r>
          </a:p>
          <a:p>
            <a:pPr lvl="1"/>
            <a:r>
              <a:rPr lang="fr-CA" i="1" dirty="0" smtClean="0"/>
              <a:t>Ownership</a:t>
            </a:r>
            <a:r>
              <a:rPr lang="fr-CA" dirty="0" smtClean="0"/>
              <a:t> du terrain </a:t>
            </a:r>
          </a:p>
          <a:p>
            <a:pPr lvl="1"/>
            <a:r>
              <a:rPr lang="fr-CA" dirty="0" smtClean="0"/>
              <a:t>Période de passage entre l’inauguration et la donation aux bénéficiaires</a:t>
            </a:r>
          </a:p>
          <a:p>
            <a:pPr lvl="1"/>
            <a:r>
              <a:rPr lang="fr-CA" dirty="0" smtClean="0"/>
              <a:t>Assignation des logements fait en plusieurs étages</a:t>
            </a:r>
          </a:p>
          <a:p>
            <a:pPr lvl="1"/>
            <a:r>
              <a:rPr lang="fr-CA" dirty="0" smtClean="0"/>
              <a:t>Projet expérimentale manquant du un plan B</a:t>
            </a:r>
          </a:p>
          <a:p>
            <a:pPr lvl="1"/>
            <a:r>
              <a:rPr lang="fr-CA" dirty="0" smtClean="0"/>
              <a:t>Insuffisant engagement de FICR et autre PNS</a:t>
            </a:r>
          </a:p>
          <a:p>
            <a:pPr lvl="1"/>
            <a:r>
              <a:rPr lang="fr-CA" dirty="0" smtClean="0"/>
              <a:t>Nouveau quartier sujet a restriction </a:t>
            </a:r>
            <a:r>
              <a:rPr lang="fr-CA" smtClean="0"/>
              <a:t>de sécurité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dirty="0" smtClean="0"/>
              <a:t>Défis</a:t>
            </a:r>
          </a:p>
          <a:p>
            <a:pPr lvl="1"/>
            <a:r>
              <a:rPr lang="fr-CA" dirty="0" smtClean="0"/>
              <a:t>Résilience individuelle</a:t>
            </a:r>
          </a:p>
          <a:p>
            <a:pPr lvl="1"/>
            <a:r>
              <a:rPr lang="fr-CA" dirty="0" smtClean="0"/>
              <a:t>Intégration de la communauté avec le territoire</a:t>
            </a:r>
          </a:p>
          <a:p>
            <a:pPr lvl="1"/>
            <a:r>
              <a:rPr lang="fr-CA" dirty="0" smtClean="0"/>
              <a:t>Absence de cas de référence</a:t>
            </a:r>
          </a:p>
          <a:p>
            <a:pPr lvl="1"/>
            <a:r>
              <a:rPr lang="fr-CA" dirty="0" smtClean="0"/>
              <a:t>Nouveau approche sans un cadre théorique bien identifie</a:t>
            </a:r>
          </a:p>
          <a:p>
            <a:pPr lvl="1"/>
            <a:r>
              <a:rPr lang="fr-CA" dirty="0" smtClean="0"/>
              <a:t>Repéré le réseau des </a:t>
            </a:r>
            <a:r>
              <a:rPr lang="fr-CA" i="1" dirty="0" smtClean="0"/>
              <a:t>stakeholders</a:t>
            </a:r>
            <a:endParaRPr lang="fr-CA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Programme 2015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 smtClean="0"/>
              <a:t>Soutien psychosocial</a:t>
            </a:r>
          </a:p>
          <a:p>
            <a:pPr lvl="1"/>
            <a:r>
              <a:rPr lang="fr-CA" dirty="0" smtClean="0"/>
              <a:t>Sante’ communautaire</a:t>
            </a:r>
          </a:p>
          <a:p>
            <a:pPr lvl="1"/>
            <a:r>
              <a:rPr lang="fr-CA" dirty="0" smtClean="0"/>
              <a:t>CBHFA</a:t>
            </a:r>
          </a:p>
          <a:p>
            <a:pPr lvl="1"/>
            <a:r>
              <a:rPr lang="fr-CA" dirty="0" smtClean="0"/>
              <a:t>Soutien financières aux dépenses médicaux pour minores et personne âgées</a:t>
            </a:r>
          </a:p>
          <a:p>
            <a:pPr lvl="1"/>
            <a:endParaRPr lang="fr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 err="1" smtClean="0"/>
              <a:t>AGRs</a:t>
            </a:r>
            <a:endParaRPr lang="fr-CA" dirty="0" smtClean="0"/>
          </a:p>
          <a:p>
            <a:pPr lvl="1"/>
            <a:r>
              <a:rPr lang="fr-CA" dirty="0" smtClean="0"/>
              <a:t>Boulangerie</a:t>
            </a:r>
          </a:p>
          <a:p>
            <a:pPr lvl="1"/>
            <a:r>
              <a:rPr lang="fr-CA" dirty="0" smtClean="0"/>
              <a:t>Atelier de production de pates italiennes</a:t>
            </a:r>
          </a:p>
          <a:p>
            <a:pPr lvl="1"/>
            <a:r>
              <a:rPr lang="fr-CA" dirty="0" smtClean="0"/>
              <a:t>Enlevage biologique des pintades</a:t>
            </a:r>
          </a:p>
          <a:p>
            <a:pPr lvl="1"/>
            <a:r>
              <a:rPr lang="fr-CA" dirty="0" smtClean="0"/>
              <a:t>Agriculture intégrée</a:t>
            </a:r>
          </a:p>
          <a:p>
            <a:pPr lvl="1"/>
            <a:r>
              <a:rPr lang="fr-CA" dirty="0" smtClean="0"/>
              <a:t>Transport collective prives (modèle </a:t>
            </a:r>
            <a:r>
              <a:rPr lang="fr-CA" dirty="0" err="1" smtClean="0"/>
              <a:t>tap</a:t>
            </a:r>
            <a:r>
              <a:rPr lang="fr-CA" dirty="0" smtClean="0"/>
              <a:t>-</a:t>
            </a:r>
            <a:r>
              <a:rPr lang="fr-CA" dirty="0" err="1" smtClean="0"/>
              <a:t>tap</a:t>
            </a:r>
            <a:r>
              <a:rPr lang="fr-CA" dirty="0" smtClean="0"/>
              <a:t>)</a:t>
            </a:r>
          </a:p>
          <a:p>
            <a:pPr lvl="1"/>
            <a:r>
              <a:rPr lang="fr-CA" dirty="0" smtClean="0"/>
              <a:t>Marche communautaire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Programme 2015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fr-CA" dirty="0" smtClean="0"/>
              <a:t>renforcements des capacités</a:t>
            </a:r>
          </a:p>
          <a:p>
            <a:pPr lvl="1"/>
            <a:r>
              <a:rPr lang="fr-CA" dirty="0" smtClean="0"/>
              <a:t>Diffusion de DIH et valeurs du mouvement</a:t>
            </a:r>
          </a:p>
          <a:p>
            <a:pPr lvl="1"/>
            <a:r>
              <a:rPr lang="fr-CA" dirty="0" smtClean="0"/>
              <a:t>Plan de développement de l’association VHS</a:t>
            </a:r>
          </a:p>
          <a:p>
            <a:pPr lvl="1"/>
            <a:r>
              <a:rPr lang="fr-CA" dirty="0" smtClean="0"/>
              <a:t>Collection des fonds (</a:t>
            </a:r>
            <a:r>
              <a:rPr lang="fr-CA" i="1" dirty="0" err="1" smtClean="0"/>
              <a:t>Fund</a:t>
            </a:r>
            <a:r>
              <a:rPr lang="fr-CA" i="1" dirty="0" smtClean="0"/>
              <a:t> </a:t>
            </a:r>
            <a:r>
              <a:rPr lang="fr-CA" i="1" dirty="0" err="1" smtClean="0"/>
              <a:t>raising</a:t>
            </a:r>
            <a:r>
              <a:rPr lang="fr-CA" dirty="0" smtClean="0"/>
              <a:t>) in collaboration avec  le comitat  au Croix de Bouquets de la CRH</a:t>
            </a:r>
          </a:p>
          <a:p>
            <a:pPr lvl="1"/>
            <a:endParaRPr lang="fr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fr-CA" dirty="0" smtClean="0"/>
              <a:t>acquisition des moyens des subsistances</a:t>
            </a:r>
          </a:p>
          <a:p>
            <a:pPr lvl="1"/>
            <a:r>
              <a:rPr lang="fr-CA" dirty="0" smtClean="0"/>
              <a:t>Recyclage de économie domestique et gestion financière du ménage</a:t>
            </a:r>
          </a:p>
          <a:p>
            <a:pPr lvl="1"/>
            <a:r>
              <a:rPr lang="fr-CA" dirty="0" smtClean="0"/>
              <a:t>Planification de l’autonomie financière des bénéficiaires</a:t>
            </a:r>
          </a:p>
          <a:p>
            <a:pPr lvl="1"/>
            <a:r>
              <a:rPr lang="fr-CA" dirty="0" smtClean="0"/>
              <a:t>Mise en place des activités de renforcement de la relation avec les donateurs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Processus d’actuation</a:t>
            </a:r>
            <a:endParaRPr lang="fr-CA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Role</a:t>
            </a:r>
            <a:r>
              <a:rPr lang="fr-CA" dirty="0" smtClean="0"/>
              <a:t> de la CRI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Réaliser les actions du projet en économie, pertinence et confiance aves le bénéficiaires</a:t>
            </a:r>
          </a:p>
          <a:p>
            <a:r>
              <a:rPr lang="fr-CA" dirty="0" smtClean="0"/>
              <a:t>Éviter charges opératives a la CRH</a:t>
            </a:r>
          </a:p>
          <a:p>
            <a:r>
              <a:rPr lang="fr-CA" dirty="0" smtClean="0"/>
              <a:t>Garantir l’</a:t>
            </a:r>
            <a:r>
              <a:rPr lang="fr-CA" dirty="0" err="1" smtClean="0"/>
              <a:t>accountability</a:t>
            </a:r>
            <a:r>
              <a:rPr lang="fr-CA" dirty="0" smtClean="0"/>
              <a:t> avec les stakeholders en Italie</a:t>
            </a:r>
          </a:p>
          <a:p>
            <a:r>
              <a:rPr lang="fr-CA" dirty="0" smtClean="0"/>
              <a:t>Renforcer la société national et la réseau des comitats locaux</a:t>
            </a:r>
          </a:p>
          <a:p>
            <a:r>
              <a:rPr lang="fr-CA" dirty="0" smtClean="0"/>
              <a:t>Monitorage le respecte des conditions du projet selon les documents du projet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Rôle du CRH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dirty="0" smtClean="0"/>
              <a:t>Être le garant du projet et le protecteur de bénéficiaires</a:t>
            </a:r>
          </a:p>
          <a:p>
            <a:r>
              <a:rPr lang="fr-CA" dirty="0" smtClean="0"/>
              <a:t>Gérer l’</a:t>
            </a:r>
            <a:r>
              <a:rPr lang="fr-CA" dirty="0" err="1" smtClean="0"/>
              <a:t>accountability</a:t>
            </a:r>
            <a:r>
              <a:rPr lang="fr-CA" dirty="0" smtClean="0"/>
              <a:t> </a:t>
            </a:r>
            <a:r>
              <a:rPr lang="fr-CA" dirty="0" err="1" smtClean="0"/>
              <a:t>financiere</a:t>
            </a:r>
            <a:r>
              <a:rPr lang="fr-CA" dirty="0" smtClean="0"/>
              <a:t> du projet</a:t>
            </a:r>
          </a:p>
          <a:p>
            <a:r>
              <a:rPr lang="fr-CA" dirty="0" smtClean="0"/>
              <a:t>Contribuer au suces des actions</a:t>
            </a:r>
          </a:p>
          <a:p>
            <a:r>
              <a:rPr lang="fr-CA" dirty="0" smtClean="0"/>
              <a:t>Mettre a disposition de CRI tous les expertises et les connaissances du milieu haïtienne nécessaires pour aboutir les résultats prévus</a:t>
            </a:r>
          </a:p>
          <a:p>
            <a:r>
              <a:rPr lang="fr-CA" dirty="0" smtClean="0"/>
              <a:t>Maintenir profitable relations avec le Gouvernement, les partenaires locaux et international</a:t>
            </a:r>
          </a:p>
          <a:p>
            <a:r>
              <a:rPr lang="fr-CA" dirty="0" smtClean="0"/>
              <a:t>Faire de garante au face de la FICR du respect des sept principes et de code du conduit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Rôle du FICR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Garantir le respecte des accords faites dans le cadre de système croix rouge et croissant rouge</a:t>
            </a:r>
          </a:p>
          <a:p>
            <a:r>
              <a:rPr lang="fr-CA" dirty="0" smtClean="0"/>
              <a:t>Fournir l’appui au programme</a:t>
            </a:r>
          </a:p>
          <a:p>
            <a:r>
              <a:rPr lang="fr-CA" dirty="0" smtClean="0"/>
              <a:t>Maintenir les relations internationaux et l’</a:t>
            </a:r>
            <a:r>
              <a:rPr lang="fr-CA" i="1" dirty="0" err="1" smtClean="0"/>
              <a:t>accountability</a:t>
            </a:r>
            <a:r>
              <a:rPr lang="fr-CA" dirty="0" smtClean="0"/>
              <a:t> avec les partenaires étrangers pas italiennes 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Village haïtienne Solferino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 smtClean="0"/>
              <a:t>Le projet se déroule comme un projet expérimentale sujet au forme de rétroactions de corrections sans un robuste cadre logique et théorique</a:t>
            </a:r>
          </a:p>
          <a:p>
            <a:r>
              <a:rPr lang="fr-CA" dirty="0" smtClean="0"/>
              <a:t>Les activités de soutien psychosociale, des AGR, des renforcements des capacités, des acquisition des moyens des subsistances seront réalisés pendant le 2015</a:t>
            </a:r>
          </a:p>
          <a:p>
            <a:r>
              <a:rPr lang="fr-CA" dirty="0" smtClean="0"/>
              <a:t>Le processus de délivrance du certificat de don doit être démarché selon le règles du PIA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 plan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196850"/>
            <a:ext cx="9144000" cy="64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27 septembre 2014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Inauguration du Village haïtienne Solferino</a:t>
            </a:r>
          </a:p>
          <a:p>
            <a:r>
              <a:rPr lang="fr-CA" dirty="0" smtClean="0"/>
              <a:t>Présence des autorités nationales local et du mouvement de la Croix rouge et Croissant rouge</a:t>
            </a:r>
          </a:p>
          <a:p>
            <a:r>
              <a:rPr lang="fr-CA" dirty="0" smtClean="0"/>
              <a:t>Visite aux maison des autorités et aux structure de la FHDR qu’on réalisé’ les bâtiments</a:t>
            </a:r>
          </a:p>
          <a:p>
            <a:r>
              <a:rPr lang="fr-CA" dirty="0" smtClean="0"/>
              <a:t>Participation de la délégation au maximum niveau de la CRI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_MG_39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G_39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G_39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G_39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MG_392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495</Words>
  <Application>Microsoft Office PowerPoint</Application>
  <PresentationFormat>Affichage à l'écran (4:3)</PresentationFormat>
  <Paragraphs>71</Paragraphs>
  <Slides>16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Office Theme</vt:lpstr>
      <vt:lpstr>Perspective 2015</vt:lpstr>
      <vt:lpstr>Village haïtienne Solferino</vt:lpstr>
      <vt:lpstr>Présentation PowerPoint</vt:lpstr>
      <vt:lpstr>27 septembre 2014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Criticité et défis</vt:lpstr>
      <vt:lpstr>Programme 2015</vt:lpstr>
      <vt:lpstr>Programme 2015</vt:lpstr>
      <vt:lpstr>Processus d’actuation</vt:lpstr>
      <vt:lpstr>Role de la CRI</vt:lpstr>
      <vt:lpstr>Rôle du CRH</vt:lpstr>
      <vt:lpstr>Rôle du FICR</vt:lpstr>
    </vt:vector>
  </TitlesOfParts>
  <Company>IFRC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Perspective 2015</dc:title>
  <dc:creator>LTuser</dc:creator>
  <cp:lastModifiedBy>user1</cp:lastModifiedBy>
  <cp:revision>7</cp:revision>
  <dcterms:created xsi:type="dcterms:W3CDTF">2014-11-18T20:47:42Z</dcterms:created>
  <dcterms:modified xsi:type="dcterms:W3CDTF">2015-04-06T19:02:10Z</dcterms:modified>
</cp:coreProperties>
</file>